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7.svg" ContentType="image/svg+xml"/>
  <Override PartName="/ppt/media/image29.svg" ContentType="image/svg+xml"/>
  <Override PartName="/ppt/media/image31.svg" ContentType="image/svg+xml"/>
  <Override PartName="/ppt/media/image35.svg" ContentType="image/svg+xml"/>
  <Override PartName="/ppt/media/image37.svg" ContentType="image/svg+xml"/>
  <Override PartName="/ppt/media/image39.svg" ContentType="image/svg+xml"/>
  <Override PartName="/ppt/media/image41.svg" ContentType="image/svg+xml"/>
  <Override PartName="/ppt/media/image43.svg" ContentType="image/svg+xml"/>
  <Override PartName="/ppt/media/image45.svg" ContentType="image/svg+xml"/>
  <Override PartName="/ppt/media/image48.svg" ContentType="image/svg+xml"/>
  <Override PartName="/ppt/media/image50.svg" ContentType="image/svg+xml"/>
  <Override PartName="/ppt/media/image52.svg" ContentType="image/svg+xml"/>
  <Override PartName="/ppt/media/image54.svg" ContentType="image/svg+xml"/>
  <Override PartName="/ppt/media/image58.svg" ContentType="image/svg+xml"/>
  <Override PartName="/ppt/media/image6.svg" ContentType="image/svg+xml"/>
  <Override PartName="/ppt/media/image60.svg" ContentType="image/svg+xml"/>
  <Override PartName="/ppt/media/image62.svg" ContentType="image/svg+xml"/>
  <Override PartName="/ppt/media/image64.svg" ContentType="image/svg+xml"/>
  <Override PartName="/ppt/media/image66.svg" ContentType="image/svg+xml"/>
  <Override PartName="/ppt/media/image68.svg" ContentType="image/svg+xml"/>
  <Override PartName="/ppt/media/image71.svg" ContentType="image/svg+xml"/>
  <Override PartName="/ppt/media/image73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62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大家好，欢迎使用 EnovelCms。这份手册将详细介绍如何安装、配置和使用我们的小说网站管理系统。无论您是站长、模板设计师还是小说站爱好者，这份指南都将帮助您快速上手，构建您的专属小说平台。让我们开始吧！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创建好榜单后，在模板中调用非常简单。只需使用 DiyString() 函数获取数据，使用 DiyStrTitle() 获取标题即可。这使得模板代码非常简洁，而且易于维护。如果您需要修改榜单规则，只需在后台操作，无需改动模板代码。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DiyBlock 的缓存机制是其高性能的关键。通过合理设置缓存时间，可以大大降低数据库的压力，同时保障页面的极速响应。我们提供了多种刷新策略，包括自动缓存、手动刷新和配置变更后的自动更新，以适应不同的运营需求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此外，为了方便大家快速搭建，我们还内置了几个高频使用的榜单配置建议：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1. `latest_novels`：适合放置在首页，展示最新入库作品，让用户一眼看到平台的活跃度。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2. `top_views`：总点击榜，通常是用户最感兴趣的榜单之一，可以有效利用长尾效应提高用户留存。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3. `top_update`：最近更新榜，这对连载小说的追更用户特别有吸引力。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4. `featured_novels`：推荐作品榜，这是运营的抓手，可用于重点扶持优质内容或新作者。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您可以直接参考这些配置，快速搭建起网站的核心推荐体系。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为了让网站URL更美观、更利于SEO，我们需要配置伪静态。对于使用Apache服务器的用户，只需将后台生成的规则复制到.htaccess文件中即可。这能让动态URL如 /index.php?action=novel&amp;id=123 变成静态化的 /novel/123，从而提升用户体验和搜索引擎收录效果。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如果您使用的是Nginx服务器，配置方法类似。将后台生成的Nginx规则添加到您的站点配置文件中。配置完成后，记得回到后台的系统设置，检查并确保网站的URL配置正确，这样才能保证所有链接都正常工作。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整理了一些用户在使用过程中最常遇到的问题。比如数据库连接失败、邮件发送问题等。这些问题通常都有明确的解决方案，比如检查配置信息、确保目录权限正确等。遇到问题时，可以先对照这份清单进行排查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还有一些关于内容显示和样式修改的问题。如果章节内容丢失，可以通过后台重新编辑来恢复。如果自定义榜单没有数据，可能是筛选条件太严格或者缓存问题。修改样式时，我们强烈建议使用自定义CSS文件，这样在系统升级时不会丢失您的修改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感谢您的聆听。EnovelCms 是一个不断迭代的作品，我们致力于为您提供最好的小说建站体验。如果您在使用中遇到任何问题，欢迎通过官网、技术博客或QQ群与我们联系。祝您的小说网站越办越好！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分享将分为六个部分。首先，我们会讲解如何快速安装系统；接着，详细介绍后台的各项功能；然后，我们会深入到模板设计层面；之后是强大的自定义榜单功能；第五部分是服务器配置相关的伪静态设置；最后，我们会解答一些常见问题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是快速安装部分。在安装前，请确保您的服务器环境满足要求，包括PHP和MySQL的版本。安装过程非常简单，只需上传文件、设置目录权限、访问安装脚本并填写信息即可。安装完成后，记得删除安装文件以保证安全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进入后台后，您会看到一个功能齐全的管理界面。这里您可以完成从网站基础设置、小说内容管理到用户和广告管理的所有操作。特别提醒，首次登录后，请务必先在系统设置中完成基础配置，这是网站正常运行的前提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除了核心功能，后台还提供了支付配置、订单管理、多语言支持等高级功能。伪静态规则的自动生成大大简化了服务器配置工作。在日常运营中，请务必关注数据安全和内容审核，确保网站健康稳定运行。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接下来是模板设计部分。系统采用原生PHP模板，非常灵活，不需要学习新的模板语言。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我们在框架底层提供了一系列全局变量和函数，您可以在任何模板文件中直接调用，极大地简化了开发流程。比如左侧列出的：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1. $lang 多语言对象，用于在模板中实现一键多语言切换。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2. isLoggedIn() 函数，可以快速判断用户是否登录，从而在模板中展示不同的UI，如右侧的代码示例所示。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3. showAd() 函数，一行代码即可插入广告，且系统会自动处理VIP用户的广告屏蔽逻辑，无需您额外开发。</a:t>
            </a:r>
            <a:endParaRPr lang="en-US" sz="1400" b="0" i="0" u="none" strike="noStrike">
              <a:solidFill>
                <a:srgbClr val="000000"/>
              </a:solidFill>
            </a:endParaRPr>
          </a:p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所有模板文件都集中在 /templates/ 目录下，方便管理和备份。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每个页面模板都有其特定的变量。例如，首页模板会提供轮播广告、最新小说列表等数据；而阅读页则会提供章节内容、上下章节链接等。了解这些变量是开发出丰富多样页面的关键。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开发模板时，请务必遵循一些最佳实践。最重要的是输出安全，所有动态内容都必须经过转义。同时，利用好多语言和广告函数，可以让您的网站更专业、更易于维护。遵循这些规范，能让您的模板既安全又高效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DiyBlock 是 EnovelCms 的一大特色功能。它允许您在后台可视化地创建各种小说榜单，比如“本周热门”、“最新更新”等。您只需要设置好筛选规则和缓存时间，系统就会自动为您生成数据，无需编写复杂的SQL查询。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svg"/><Relationship Id="rId8" Type="http://schemas.openxmlformats.org/officeDocument/2006/relationships/image" Target="../media/image53.png"/><Relationship Id="rId7" Type="http://schemas.openxmlformats.org/officeDocument/2006/relationships/image" Target="../media/image52.svg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5.jpe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6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2.svg"/><Relationship Id="rId6" Type="http://schemas.openxmlformats.org/officeDocument/2006/relationships/image" Target="../media/image61.png"/><Relationship Id="rId5" Type="http://schemas.openxmlformats.org/officeDocument/2006/relationships/image" Target="../media/image60.svg"/><Relationship Id="rId4" Type="http://schemas.openxmlformats.org/officeDocument/2006/relationships/image" Target="../media/image59.png"/><Relationship Id="rId3" Type="http://schemas.openxmlformats.org/officeDocument/2006/relationships/image" Target="../media/image58.svg"/><Relationship Id="rId2" Type="http://schemas.openxmlformats.org/officeDocument/2006/relationships/image" Target="../media/image57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8.svg"/><Relationship Id="rId6" Type="http://schemas.openxmlformats.org/officeDocument/2006/relationships/image" Target="../media/image67.png"/><Relationship Id="rId5" Type="http://schemas.openxmlformats.org/officeDocument/2006/relationships/image" Target="../media/image66.svg"/><Relationship Id="rId4" Type="http://schemas.openxmlformats.org/officeDocument/2006/relationships/image" Target="../media/image65.png"/><Relationship Id="rId3" Type="http://schemas.openxmlformats.org/officeDocument/2006/relationships/image" Target="../media/image64.svg"/><Relationship Id="rId2" Type="http://schemas.openxmlformats.org/officeDocument/2006/relationships/image" Target="../media/image63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73.svg"/><Relationship Id="rId6" Type="http://schemas.openxmlformats.org/officeDocument/2006/relationships/image" Target="../media/image72.png"/><Relationship Id="rId5" Type="http://schemas.openxmlformats.org/officeDocument/2006/relationships/image" Target="../media/image71.svg"/><Relationship Id="rId4" Type="http://schemas.openxmlformats.org/officeDocument/2006/relationships/image" Target="../media/image70.png"/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image" Target="../media/image6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svg"/><Relationship Id="rId8" Type="http://schemas.openxmlformats.org/officeDocument/2006/relationships/image" Target="../media/image11.png"/><Relationship Id="rId7" Type="http://schemas.openxmlformats.org/officeDocument/2006/relationships/image" Target="../media/image10.svg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12.xml"/><Relationship Id="rId14" Type="http://schemas.openxmlformats.org/officeDocument/2006/relationships/image" Target="../media/image17.jpeg"/><Relationship Id="rId13" Type="http://schemas.openxmlformats.org/officeDocument/2006/relationships/image" Target="../media/image16.svg"/><Relationship Id="rId12" Type="http://schemas.openxmlformats.org/officeDocument/2006/relationships/image" Target="../media/image15.png"/><Relationship Id="rId11" Type="http://schemas.openxmlformats.org/officeDocument/2006/relationships/image" Target="../media/image14.svg"/><Relationship Id="rId10" Type="http://schemas.openxmlformats.org/officeDocument/2006/relationships/image" Target="../media/image1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svg"/><Relationship Id="rId8" Type="http://schemas.openxmlformats.org/officeDocument/2006/relationships/image" Target="../media/image7.png"/><Relationship Id="rId7" Type="http://schemas.openxmlformats.org/officeDocument/2006/relationships/image" Target="../media/image23.svg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9" Type="http://schemas.openxmlformats.org/officeDocument/2006/relationships/notesSlide" Target="../notesSlides/notesSlide5.xml"/><Relationship Id="rId18" Type="http://schemas.openxmlformats.org/officeDocument/2006/relationships/slideLayout" Target="../slideLayouts/slideLayout12.xml"/><Relationship Id="rId17" Type="http://schemas.openxmlformats.org/officeDocument/2006/relationships/image" Target="../media/image31.svg"/><Relationship Id="rId16" Type="http://schemas.openxmlformats.org/officeDocument/2006/relationships/image" Target="../media/image30.png"/><Relationship Id="rId15" Type="http://schemas.openxmlformats.org/officeDocument/2006/relationships/image" Target="../media/image29.svg"/><Relationship Id="rId14" Type="http://schemas.openxmlformats.org/officeDocument/2006/relationships/image" Target="../media/image28.png"/><Relationship Id="rId13" Type="http://schemas.openxmlformats.org/officeDocument/2006/relationships/image" Target="../media/image27.svg"/><Relationship Id="rId12" Type="http://schemas.openxmlformats.org/officeDocument/2006/relationships/image" Target="../media/image26.png"/><Relationship Id="rId11" Type="http://schemas.openxmlformats.org/officeDocument/2006/relationships/image" Target="../media/image25.svg"/><Relationship Id="rId10" Type="http://schemas.openxmlformats.org/officeDocument/2006/relationships/image" Target="../media/image24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2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svg"/><Relationship Id="rId8" Type="http://schemas.openxmlformats.org/officeDocument/2006/relationships/image" Target="../media/image40.png"/><Relationship Id="rId7" Type="http://schemas.openxmlformats.org/officeDocument/2006/relationships/image" Target="../media/image39.svg"/><Relationship Id="rId6" Type="http://schemas.openxmlformats.org/officeDocument/2006/relationships/image" Target="../media/image38.png"/><Relationship Id="rId5" Type="http://schemas.openxmlformats.org/officeDocument/2006/relationships/image" Target="../media/image37.svg"/><Relationship Id="rId4" Type="http://schemas.openxmlformats.org/officeDocument/2006/relationships/image" Target="../media/image36.png"/><Relationship Id="rId3" Type="http://schemas.openxmlformats.org/officeDocument/2006/relationships/image" Target="../media/image35.svg"/><Relationship Id="rId2" Type="http://schemas.openxmlformats.org/officeDocument/2006/relationships/image" Target="../media/image34.png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12.xml"/><Relationship Id="rId13" Type="http://schemas.openxmlformats.org/officeDocument/2006/relationships/image" Target="../media/image45.svg"/><Relationship Id="rId12" Type="http://schemas.openxmlformats.org/officeDocument/2006/relationships/image" Target="../media/image44.png"/><Relationship Id="rId11" Type="http://schemas.openxmlformats.org/officeDocument/2006/relationships/image" Target="../media/image43.svg"/><Relationship Id="rId10" Type="http://schemas.openxmlformats.org/officeDocument/2006/relationships/image" Target="../media/image42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6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52400" y="1048385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chemeClr val="accent6">
                    <a:lumMod val="75000"/>
                  </a:scheme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EnovelCms 完整使用手册</a:t>
            </a:r>
            <a:endParaRPr lang="en-US" sz="4800" b="1" i="0" u="none" strike="noStrike">
              <a:solidFill>
                <a:schemeClr val="accent6">
                  <a:lumMod val="75000"/>
                </a:scheme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5588000" y="3048000"/>
            <a:ext cx="1016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0" y="3683000"/>
            <a:ext cx="12192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80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v1.0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5334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800" b="0" i="0" u="none" strike="noStrike">
                <a:solidFill>
                  <a:srgbClr val="FFFFFF">
                    <a:alpha val="85098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2026年4月   </a:t>
            </a:r>
            <a:r>
              <a:rPr lang="zh-CN" altLang="en-US" sz="2800" b="0" i="0" u="none" strike="noStrike">
                <a:solidFill>
                  <a:srgbClr val="FFFFFF">
                    <a:alpha val="85098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文煞</a:t>
            </a:r>
            <a:endParaRPr lang="zh-CN" altLang="en-US" sz="2800" b="0" i="0" u="none" strike="noStrike">
              <a:solidFill>
                <a:srgbClr val="FFFFFF">
                  <a:alpha val="85098"/>
                </a:srgbClr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自定义榜单（DiyBlock）（续）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5207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66800" y="2159000"/>
            <a:ext cx="45974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前台调用方式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66800" y="2794000"/>
            <a:ext cx="45974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在任意模板文件中，通过调用以下两个核心函数即可快速实现榜单功能：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3683000"/>
            <a:ext cx="4597400" cy="2032000"/>
          </a:xfrm>
          <a:prstGeom prst="roundRect">
            <a:avLst>
              <a:gd name="adj" fmla="val 5000"/>
            </a:avLst>
          </a:prstGeom>
          <a:solidFill>
            <a:srgbClr val="2D37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1219200" y="3873500"/>
            <a:ext cx="42926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// 获取数据 (返回数组)</a:t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$myBlockData =</a:t>
            </a:r>
            <a:r>
              <a:rPr lang="en-US" sz="1300" b="0" i="0" u="none" strike="noStrike">
                <a:solidFill>
                  <a:srgbClr val="38BDF8"/>
                </a:solidFill>
                <a:latin typeface="Roboto Mono"/>
                <a:ea typeface="Roboto Mono"/>
                <a:cs typeface="Roboto Mono"/>
                <a:sym typeface="Roboto Mono"/>
              </a:rPr>
              <a:t>DiyString</a:t>
            </a: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('top_views_week');</a:t>
            </a:r>
            <a:endParaRPr lang="en-US" sz="1100"/>
          </a:p>
          <a:p>
            <a:pPr indent="0" algn="l">
              <a:lnSpc>
                <a:spcPct val="117000"/>
              </a:lnSpc>
              <a:spcBef>
                <a:spcPts val="1200"/>
              </a:spcBef>
            </a:pP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// 获取标题 (返回字符串)</a:t>
            </a:r>
            <a:br>
              <a:rPr lang="en-US" sz="13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$myBlockTitle =</a:t>
            </a:r>
            <a:r>
              <a:rPr lang="en-US" sz="1300" b="0" i="0" u="none" strike="noStrike">
                <a:solidFill>
                  <a:srgbClr val="38BDF8"/>
                </a:solidFill>
                <a:latin typeface="Roboto Mono"/>
                <a:ea typeface="Roboto Mono"/>
                <a:cs typeface="Roboto Mono"/>
                <a:sym typeface="Roboto Mono"/>
              </a:rPr>
              <a:t>DiyStrTitle</a:t>
            </a:r>
            <a:r>
              <a:rPr lang="en-US" sz="1300" b="0" i="0" u="none" strike="noStrike">
                <a:solidFill>
                  <a:srgbClr val="E2E8F0"/>
                </a:solidFill>
                <a:latin typeface="Roboto Mono"/>
                <a:ea typeface="Roboto Mono"/>
                <a:cs typeface="Roboto Mono"/>
                <a:sym typeface="Roboto Mono"/>
              </a:rPr>
              <a:t>('top_views_week');</a:t>
            </a:r>
            <a:endParaRPr lang="en-US" sz="1300" b="0" i="0" u="none" strike="noStrike">
              <a:solidFill>
                <a:srgbClr val="E2E8F0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6223000" y="1778000"/>
            <a:ext cx="5207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6527800" y="2159000"/>
            <a:ext cx="45974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模板调用示例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527800" y="2921000"/>
            <a:ext cx="4597400" cy="2794000"/>
          </a:xfrm>
          <a:prstGeom prst="roundRect">
            <a:avLst>
              <a:gd name="adj" fmla="val 3636"/>
            </a:avLst>
          </a:prstGeom>
          <a:solidFill>
            <a:srgbClr val="2D3748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6680200" y="3111500"/>
            <a:ext cx="4292600" cy="241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&lt;?php $hot =</a:t>
            </a:r>
            <a:r>
              <a:rPr lang="en-US" sz="1100" b="0" i="0" u="none" strike="noStrike">
                <a:solidFill>
                  <a:srgbClr val="38BDF8"/>
                </a:solidFill>
                <a:latin typeface="Roboto Mono"/>
                <a:ea typeface="Roboto Mono"/>
                <a:cs typeface="Roboto Mono"/>
                <a:sym typeface="Roboto Mono"/>
              </a:rPr>
              <a:t>DiyString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('top_views_week'); ?&gt;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&lt;?php if (!empty($hot)): ?&gt;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&lt;div class="hot-list"&gt;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&lt;h3&gt;&lt;?=</a:t>
            </a:r>
            <a:r>
              <a:rPr lang="en-US" sz="1100" b="0" i="0" u="none" strike="noStrike">
                <a:solidFill>
                  <a:srgbClr val="38BDF8"/>
                </a:solidFill>
                <a:latin typeface="Roboto Mono"/>
                <a:ea typeface="Roboto Mono"/>
                <a:cs typeface="Roboto Mono"/>
                <a:sym typeface="Roboto Mono"/>
              </a:rPr>
              <a:t>DiyStrTitle</a:t>
            </a: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('top_views_week') ?&gt;&lt;/h3&gt;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&lt;ul&gt;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  &lt;?php foreach ($hot as $item): ?&gt;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    &lt;li&gt;&lt;a href="/novel/&lt;?= $item['id'] ?&gt;"&gt;&lt;?= h($item['title']) ?&gt;&lt;/a&gt;&lt;/li&gt;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  &lt;?php endforeach; ?&gt;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  &lt;/ul&gt;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  &lt;/div&gt;</a:t>
            </a:r>
            <a:br>
              <a:rPr lang="en-US" sz="1100" b="0" i="0" u="none" strike="noStrike">
                <a:solidFill>
                  <a:srgbClr val="1F2329"/>
                </a:solidFill>
                <a:latin typeface="Roboto Mono"/>
                <a:ea typeface="Roboto Mono"/>
                <a:cs typeface="Roboto Mono"/>
                <a:sym typeface="Roboto Mono"/>
              </a:rPr>
            </a:br>
            <a:r>
              <a:rPr lang="en-US" sz="1100" b="0" i="0" u="none" strike="noStrike">
                <a:solidFill>
                  <a:srgbClr val="D1D5DB"/>
                </a:solidFill>
                <a:latin typeface="Roboto Mono"/>
                <a:ea typeface="Roboto Mono"/>
                <a:cs typeface="Roboto Mono"/>
                <a:sym typeface="Roboto Mono"/>
              </a:rPr>
              <a:t>&lt;?php endif; ?&gt;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自定义榜单（DiyBlock）（续）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⚡️ 缓存机制 Cache Mechanism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921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8575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自动缓存 (Auto Cache)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当配置的 `cache_time` &gt; 0 时，首次访问会执行查询并缓存结果，避免重复计算。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9370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873500"/>
            <a:ext cx="406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缓存命中 (Cache Hit)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后续请求在缓存有效期内，直接返回缓存数据，不再查库，显著提升响应速度。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5080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24000" y="5016500"/>
            <a:ext cx="190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手动刷新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在后台点击「刷新」按钮，手动清除某个块的缓存。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56000" y="50800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064000" y="5016500"/>
            <a:ext cx="177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自动更新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1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修改榜单配置后，系统自动清除缓存，下次访问重新生成。</a:t>
            </a:r>
            <a:endParaRPr lang="en-US" sz="11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6477000" y="2032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🛠️ 内置常用 DiyBlock 建议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477000" y="2921000"/>
            <a:ext cx="2349500" cy="1397000"/>
          </a:xfrm>
          <a:prstGeom prst="roundRect">
            <a:avLst>
              <a:gd name="adj" fmla="val 7272"/>
            </a:avLst>
          </a:prstGeom>
          <a:solidFill>
            <a:srgbClr val="F0FDFA">
              <a:alpha val="100000"/>
            </a:srgbClr>
          </a:solidFill>
          <a:ln w="12700" cap="flat" cmpd="sng">
            <a:solidFill>
              <a:srgbClr val="CCFBF1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604000" y="31115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D9488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latest_novels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首页最新小说推荐，展示近期入库作品。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8" name="AutoShape 18"/>
          <p:cNvSpPr/>
          <p:nvPr/>
        </p:nvSpPr>
        <p:spPr>
          <a:xfrm>
            <a:off x="9017000" y="2921000"/>
            <a:ext cx="2349500" cy="1397000"/>
          </a:xfrm>
          <a:prstGeom prst="roundRect">
            <a:avLst>
              <a:gd name="adj" fmla="val 7272"/>
            </a:avLst>
          </a:prstGeom>
          <a:solidFill>
            <a:srgbClr val="FFFBEB">
              <a:alpha val="100000"/>
            </a:srgbClr>
          </a:solidFill>
          <a:ln w="12700" cap="flat" cmpd="sng">
            <a:solidFill>
              <a:srgbClr val="FEF3C7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9" name="AutoShape 19"/>
          <p:cNvSpPr/>
          <p:nvPr/>
        </p:nvSpPr>
        <p:spPr>
          <a:xfrm>
            <a:off x="9144000" y="31115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D9770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top_views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全站总点击榜单，利用长尾效应提高留存。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6477000" y="4572000"/>
            <a:ext cx="2349500" cy="1397000"/>
          </a:xfrm>
          <a:prstGeom prst="roundRect">
            <a:avLst>
              <a:gd name="adj" fmla="val 7272"/>
            </a:avLst>
          </a:prstGeom>
          <a:solidFill>
            <a:srgbClr val="EFF6FF">
              <a:alpha val="100000"/>
            </a:srgbClr>
          </a:solidFill>
          <a:ln w="12700" cap="flat" cmpd="sng">
            <a:solidFill>
              <a:srgbClr val="DBEAFE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6604000" y="47625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563EB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top_update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最近更新榜，刺激用户对连载内容的追更。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2" name="AutoShape 22"/>
          <p:cNvSpPr/>
          <p:nvPr/>
        </p:nvSpPr>
        <p:spPr>
          <a:xfrm>
            <a:off x="9017000" y="4572000"/>
            <a:ext cx="2349500" cy="1397000"/>
          </a:xfrm>
          <a:prstGeom prst="roundRect">
            <a:avLst>
              <a:gd name="adj" fmla="val 7272"/>
            </a:avLst>
          </a:prstGeom>
          <a:solidFill>
            <a:srgbClr val="FDF2F8">
              <a:alpha val="100000"/>
            </a:srgbClr>
          </a:solidFill>
          <a:ln w="12700" cap="flat" cmpd="sng">
            <a:solidFill>
              <a:srgbClr val="FCE7F3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3" name="AutoShape 23"/>
          <p:cNvSpPr/>
          <p:nvPr/>
        </p:nvSpPr>
        <p:spPr>
          <a:xfrm>
            <a:off x="9144000" y="4762500"/>
            <a:ext cx="2095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DB277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featured_novels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运营推荐作品，用于扶持优质或潜力新书。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伪静态配置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4318000" cy="4064000"/>
          </a:xfrm>
          <a:prstGeom prst="roundRect">
            <a:avLst>
              <a:gd name="adj" fmla="val 375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8170" b="8170"/>
          <a:stretch>
            <a:fillRect/>
          </a:stretch>
        </p:blipFill>
        <p:spPr>
          <a:xfrm>
            <a:off x="1524000" y="2413000"/>
            <a:ext cx="2794000" cy="1143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1016000" y="3810000"/>
            <a:ext cx="381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Apache (.htaccess)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16000" y="4699000"/>
            <a:ext cx="3810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17000"/>
              </a:lnSpc>
              <a:defRPr/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后台「伪静态规则」页面会根据服务器类型</a:t>
            </a:r>
            <a:b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自动检测并展示对应的规则。</a:t>
            </a:r>
            <a:b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将规则复制到网站根目录的 .htaccess 文件中即可。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5588000" y="2032000"/>
            <a:ext cx="5842000" cy="4064000"/>
          </a:xfrm>
          <a:prstGeom prst="roundRect">
            <a:avLst>
              <a:gd name="adj" fmla="val 3750"/>
            </a:avLst>
          </a:prstGeom>
          <a:solidFill>
            <a:srgbClr val="1F2937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5842000" y="22860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4B8A6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# Apache 伪静态规则示例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842000" y="3048000"/>
            <a:ext cx="5334000" cy="279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RewriteEngine On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RewriteBase /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RewriteCond %{REQUEST_FILENAME} !-f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RewriteCond %{REQUEST_FILENAME} !-d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RewriteRule ^(.*)$ index.php?$1 [L,QSA]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RewriteRule ^novel/(\d+)/?$ index.php?action=novel&amp;id=$1 [L,QSA]</a:t>
            </a:r>
            <a:b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RewriteRule ^read/(\d+)/(\d+)/?$ index.php?action=read&amp;novel_id=$1&amp;chapter_id=$2 [L,QSA]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 伪静态配置（续）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2794000" cy="4318000"/>
          </a:xfrm>
          <a:prstGeom prst="roundRect">
            <a:avLst>
              <a:gd name="adj" fmla="val 5454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t="6250" b="6250"/>
          <a:stretch>
            <a:fillRect/>
          </a:stretch>
        </p:blipFill>
        <p:spPr>
          <a:xfrm>
            <a:off x="1143000" y="2413000"/>
            <a:ext cx="2032000" cy="177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762000" y="4445000"/>
            <a:ext cx="279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Nginx 服务器</a:t>
            </a:r>
            <a:endParaRPr lang="en-US" sz="1100"/>
          </a:p>
          <a:p>
            <a:pPr indent="0" algn="ctr">
              <a:lnSpc>
                <a:spcPct val="125000"/>
              </a:lnSpc>
              <a:spcBef>
                <a:spcPts val="1200"/>
              </a:spcBef>
            </a:pPr>
            <a:r>
              <a:rPr lang="en-US" sz="13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高性能 HTTP 和反向代理服务器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轻量级 · 高并发 · 易扩展</a:t>
            </a:r>
            <a:endParaRPr lang="en-US" sz="13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3937000" y="1778000"/>
            <a:ext cx="7493000" cy="2667000"/>
          </a:xfrm>
          <a:prstGeom prst="roundRect">
            <a:avLst>
              <a:gd name="adj" fmla="val 5714"/>
            </a:avLst>
          </a:prstGeom>
          <a:solidFill>
            <a:srgbClr val="1E293B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4191000" y="2032000"/>
            <a:ext cx="69850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94A3B8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# 配置伪静态规则，添加至站点配置文件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location / {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 try_files $uri $uri/ /index.php?$args;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}</a:t>
            </a:r>
            <a:endParaRPr lang="en-US" sz="1300" b="0" i="0" u="none" strike="noStrike">
              <a:solidFill>
                <a:srgbClr val="E2E8F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indent="0" algn="l">
              <a:lnSpc>
                <a:spcPct val="117000"/>
              </a:lnSpc>
            </a:pP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location /novel/ {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 rewrite ^/novel/(\d+)/?$ /index.php?action=novel&amp;id=$1 last;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}  location /read/ {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 rewrite ^/read/(\d+)/(\d+)/?$ /index.php?action=read&amp;novel_id=$1&amp;chapter_id=$2 last;</a:t>
            </a:r>
            <a:br>
              <a:rPr lang="en-US" sz="1300" b="0" i="0" u="none" strike="noStrike">
                <a:solidFill>
                  <a:srgbClr val="1F2329"/>
                </a:solidFill>
                <a:latin typeface="Source Code Pro"/>
                <a:ea typeface="Source Code Pro"/>
                <a:cs typeface="Source Code Pro"/>
                <a:sym typeface="Source Code Pro"/>
              </a:rPr>
            </a:br>
            <a:r>
              <a:rPr lang="en-US" sz="1300" b="0" i="0" u="none" strike="noStrike">
                <a:solidFill>
                  <a:srgbClr val="E2E8F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}</a:t>
            </a:r>
            <a:endParaRPr lang="en-US" sz="1300" b="0" i="0" u="none" strike="noStrike">
              <a:solidFill>
                <a:srgbClr val="E2E8F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3937000" y="4826000"/>
            <a:ext cx="7493000" cy="1397000"/>
          </a:xfrm>
          <a:prstGeom prst="roundRect">
            <a:avLst>
              <a:gd name="adj" fmla="val 1090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3937000" y="4826000"/>
            <a:ext cx="76200" cy="1397000"/>
          </a:xfrm>
          <a:prstGeom prst="roundRect">
            <a:avLst>
              <a:gd name="adj" fmla="val 20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4318000" y="5016500"/>
            <a:ext cx="6731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⚠️ 关键配置步骤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配置完伪静态规则并重启 Nginx 后，请务必登录网站后台，在「系统设置」中将网站域名 (URL) 配置正确，以确保全站链接正常跳转和资源加载。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</a:t>
            </a: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常见问题与解决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302000" cy="4191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6800" y="23622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51000" y="2362200"/>
            <a:ext cx="215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安装时提示</a:t>
            </a:r>
            <a:b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数据库连接失败？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4290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检查数据库名称、用户名、密码是否正确配置。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确认数据库服务器地址无误（通常为 localhost）。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确认本地或远程 MySQL 服务进程已正常启动。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4445000" y="1905000"/>
            <a:ext cx="3302000" cy="4191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4445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49800" y="2362200"/>
            <a:ext cx="457200" cy="4572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334000" y="2362200"/>
            <a:ext cx="215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注册收不到</a:t>
            </a:r>
            <a:b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验证邮件？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699000" y="34290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登录后台「系统设置」，检查并正确配置 SMTP 信息。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确认服务器 465/587 端口已开放，无防火墙拦截。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查看邮件发送日志或服务器邮件队列排查异常。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8128000" y="1905000"/>
            <a:ext cx="3302000" cy="4191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8128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32800" y="2362200"/>
            <a:ext cx="457200" cy="4572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9017000" y="2362200"/>
            <a:ext cx="2159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后台修改小说封面</a:t>
            </a:r>
            <a:b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不生效？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8382000" y="3429000"/>
            <a:ext cx="27940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33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确认服务器 /data/covers/ 目录拥有正确的读写权限。</a:t>
            </a:r>
            <a:endParaRPr lang="en-US" sz="1100"/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检查上传图片格式是否为系统支持的 jpg/png 等。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33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强制刷新浏览器页面或清除缓存后再次查看。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 常见问题与解决（续）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4130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00200" y="2362200"/>
            <a:ext cx="2159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Q4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16000" y="3175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阅读页显示“章节内容文件不存在”？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016000" y="4191000"/>
            <a:ext cx="2794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检查服务器上</a:t>
            </a:r>
            <a:r>
              <a:rPr lang="en-US" sz="1300" b="0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/data/chapters/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目录的读写权限。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章节内容以 .txt 格式存储，若文件误删会导致无法读取。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解决方法：在后台重新编辑章节内容，系统会自动重新生成文件。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4445000" y="1905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4445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99000" y="2413000"/>
            <a:ext cx="457200" cy="457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283200" y="2362200"/>
            <a:ext cx="2159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Q5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4699000" y="3175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自定义榜单不显示任何数据？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4699000" y="4191000"/>
            <a:ext cx="2794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确认后台榜单管理中已正确创建同名榜单。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检查榜单筛选条件是否过于严格，导致无匹配内容。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查看榜单数据缓存时间，或尝试在后台手动点击「刷新」。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8128000" y="1905000"/>
            <a:ext cx="3302000" cy="4318000"/>
          </a:xfrm>
          <a:prstGeom prst="roundRect">
            <a:avLst>
              <a:gd name="adj" fmla="val 4615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8128000" y="1905000"/>
            <a:ext cx="3302000" cy="762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82000" y="2413000"/>
            <a:ext cx="457200" cy="4572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966200" y="2362200"/>
            <a:ext cx="2159000" cy="558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Q6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8382000" y="3175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如何安全地修改前台页面样式？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8382000" y="4191000"/>
            <a:ext cx="27940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核心样式入口：主题文件夹下的</a:t>
            </a:r>
            <a:r>
              <a:rPr lang="en-US" sz="1300" b="0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/assets/css/style.css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</a:t>
            </a:r>
            <a:r>
              <a:rPr lang="en-US" sz="13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强烈建议：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不要直接修改系统默认样式文件。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• 最佳实践：新建</a:t>
            </a:r>
            <a:r>
              <a:rPr lang="en-US" sz="1300" b="0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custom.css</a:t>
            </a: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并在 header.php 中引入以覆盖样式，避免升级覆盖。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0" y="889000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感谢使用 EnovelCms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159000"/>
            <a:ext cx="3302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095500" y="2413000"/>
            <a:ext cx="635000" cy="635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889000" y="33020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官方网站</a:t>
            </a:r>
            <a:endParaRPr lang="en-US" sz="1100"/>
          </a:p>
          <a:p>
            <a:pPr indent="0" algn="ctr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https://www.</a:t>
            </a: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enovelcms.cn/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4445000" y="2159000"/>
            <a:ext cx="3302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78500" y="2413000"/>
            <a:ext cx="635000" cy="635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4572000" y="33020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技术博客</a:t>
            </a:r>
            <a:endParaRPr lang="en-US" sz="1100"/>
          </a:p>
          <a:p>
            <a:pPr indent="0" algn="ctr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https://www.wslogs.cn/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8128000" y="2159000"/>
            <a:ext cx="3302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61500" y="2413000"/>
            <a:ext cx="635000" cy="635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8255000" y="33020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交流 QQ 群</a:t>
            </a:r>
            <a:endParaRPr lang="en-US" sz="1100"/>
          </a:p>
          <a:p>
            <a:pPr indent="0" algn="ctr">
              <a:lnSpc>
                <a:spcPct val="117000"/>
              </a:lnSpc>
            </a:pPr>
            <a:r>
              <a:rPr lang="en-US" sz="14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162244086</a:t>
            </a:r>
            <a:endParaRPr lang="en-US" sz="14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0" y="4953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1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“ 希望这个手册能帮你快速上手，祝你的小说站越做越好！ ”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461000" y="6096000"/>
            <a:ext cx="1270000" cy="76200"/>
          </a:xfrm>
          <a:prstGeom prst="roundRect">
            <a:avLst>
              <a:gd name="adj" fmla="val 5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</a:t>
            </a:r>
            <a:r>
              <a:rPr lang="en-US" sz="2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CONTENTS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2095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2032000" y="1968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快速安装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环境要求与安装步骤详解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762000" y="3429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762000" y="3429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762000" y="3746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2032000" y="3619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后台功能详解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核心菜单架构与基础功能概览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5080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762000" y="5080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762000" y="5397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2032000" y="5270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模板设计教程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全局变量使用与模板开发规范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6223000" y="1778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6" name="AutoShape 16"/>
          <p:cNvSpPr/>
          <p:nvPr/>
        </p:nvSpPr>
        <p:spPr>
          <a:xfrm>
            <a:off x="6223000" y="1778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223000" y="2095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493000" y="1968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自定义榜单 (DiyBlock)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智能数据块创建、配置与调用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6223000" y="3429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6223000" y="3429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6223000" y="3746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493000" y="3619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伪静态配置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Apache、Nginx 服务器规则设置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3" name="AutoShape 23"/>
          <p:cNvSpPr/>
          <p:nvPr/>
        </p:nvSpPr>
        <p:spPr>
          <a:xfrm>
            <a:off x="6223000" y="5080000"/>
            <a:ext cx="5207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4" name="AutoShape 24"/>
          <p:cNvSpPr/>
          <p:nvPr/>
        </p:nvSpPr>
        <p:spPr>
          <a:xfrm>
            <a:off x="6223000" y="5080000"/>
            <a:ext cx="1016000" cy="1397000"/>
          </a:xfrm>
          <a:prstGeom prst="roundRect">
            <a:avLst>
              <a:gd name="adj" fmla="val 1000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5" name="AutoShape 25"/>
          <p:cNvSpPr/>
          <p:nvPr/>
        </p:nvSpPr>
        <p:spPr>
          <a:xfrm>
            <a:off x="6223000" y="5397500"/>
            <a:ext cx="101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FFFFFF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06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7493000" y="5270500"/>
            <a:ext cx="3683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常见问题</a:t>
            </a:r>
            <a:endParaRPr lang="en-US" sz="1100"/>
          </a:p>
          <a:p>
            <a:pPr indent="0" algn="l">
              <a:lnSpc>
                <a:spcPct val="125000"/>
              </a:lnSpc>
              <a:spcBef>
                <a:spcPts val="800"/>
              </a:spcBef>
            </a:pPr>
            <a:r>
              <a:rPr lang="en-US" sz="14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安装与使用中的常见问题与解决方案</a:t>
            </a:r>
            <a:endParaRPr lang="en-US" sz="14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</a:t>
            </a: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快速安装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🛠 环境要求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l="10606" r="10606"/>
          <a:stretch>
            <a:fillRect/>
          </a:stretch>
        </p:blipFill>
        <p:spPr>
          <a:xfrm>
            <a:off x="1016000" y="2794000"/>
            <a:ext cx="1651000" cy="1397000"/>
          </a:xfrm>
          <a:prstGeom prst="roundRect">
            <a:avLst>
              <a:gd name="adj" fmla="val 7272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2921000" y="2794000"/>
            <a:ext cx="2667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PHP: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8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.0 – 8.4 (推荐 8.2 / 8.1)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数据库: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MySQL 5.6+ / MariaDB 10.2+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17000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扩展: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开启 PDO 或 MySQLi 扩展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17000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依赖库: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需要 GD 库 (用于图形验证码)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1016000" y="4699000"/>
            <a:ext cx="4699000" cy="1143000"/>
          </a:xfrm>
          <a:prstGeom prst="roundRect">
            <a:avLst>
              <a:gd name="adj" fmla="val 8888"/>
            </a:avLst>
          </a:prstGeom>
          <a:solidFill>
            <a:srgbClr val="F0FDFA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1206500" y="48895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0" i="0" u="none" strike="noStrike">
                <a:solidFill>
                  <a:srgbClr val="115E5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提示：请确保您的服务器已正确配置以上运行环境，这是系统稳定运行的基础。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95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6477000" y="2032000"/>
            <a:ext cx="4699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🚀 安装步骤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rcRect t="27786" b="27786"/>
          <a:stretch>
            <a:fillRect/>
          </a:stretch>
        </p:blipFill>
        <p:spPr>
          <a:xfrm>
            <a:off x="6477000" y="2667000"/>
            <a:ext cx="4699000" cy="1270000"/>
          </a:xfrm>
          <a:prstGeom prst="roundRect">
            <a:avLst>
              <a:gd name="adj" fmla="val 8000"/>
            </a:avLst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3" name="AutoShape 13"/>
          <p:cNvSpPr/>
          <p:nvPr/>
        </p:nvSpPr>
        <p:spPr>
          <a:xfrm>
            <a:off x="6477000" y="4064000"/>
            <a:ext cx="4699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01.</a:t>
            </a:r>
            <a:r>
              <a:rPr lang="en-US" sz="1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上传所有程序文件至网站根目录 (如 public_html)</a:t>
            </a:r>
            <a:endParaRPr lang="en-US" sz="1100"/>
          </a:p>
          <a:p>
            <a:pPr indent="0" algn="l">
              <a:lnSpc>
                <a:spcPct val="108000"/>
              </a:lnSpc>
            </a:pPr>
            <a:r>
              <a:rPr lang="en-US" sz="1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02.</a:t>
            </a:r>
            <a:r>
              <a:rPr lang="en-US" sz="1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将 /data/、/assets/uploads/ 等目录权限设为 755</a:t>
            </a:r>
            <a:endParaRPr lang="en-US" sz="12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03.</a:t>
            </a:r>
            <a:r>
              <a:rPr lang="en-US" sz="1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访问域名/install.php，按提示填写数据库及管理员信息</a:t>
            </a:r>
            <a:endParaRPr lang="en-US" sz="12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04.</a:t>
            </a:r>
            <a:r>
              <a:rPr lang="en-US" sz="1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安装成功后，务必删除根目录下的 install.php 文件</a:t>
            </a:r>
            <a:endParaRPr lang="en-US" sz="12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8000"/>
              </a:lnSpc>
            </a:pPr>
            <a:r>
              <a:rPr lang="en-US" sz="12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05.</a:t>
            </a:r>
            <a:r>
              <a:rPr lang="en-US" sz="12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访问 /admin 进入后台，完成网站基础信息配置</a:t>
            </a:r>
            <a:endParaRPr lang="en-US" sz="12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后台功能详解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533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后台是管理整个网站的核心，访问路径为</a:t>
            </a:r>
            <a:r>
              <a:rPr lang="en-US" sz="13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/admin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。首次使用请先在「系统设置」中配置好网站名称、SMTP（注册验证码）、支付参数（VIP充值），这是网站正常运行的基础前提。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3048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4400" y="3238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3149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控制台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查看全站数据统计，修改密码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762000" y="4064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4400" y="42545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397000" y="4165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系统设置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配置名称/Logo/签到/VIP价格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1" name="AutoShape 11"/>
          <p:cNvSpPr/>
          <p:nvPr/>
        </p:nvSpPr>
        <p:spPr>
          <a:xfrm>
            <a:off x="762000" y="5080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4400" y="5270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397000" y="5181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小说管理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增删小说内容，管理章节列表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4" name="AutoShape 14"/>
          <p:cNvSpPr/>
          <p:nvPr/>
        </p:nvSpPr>
        <p:spPr>
          <a:xfrm>
            <a:off x="3556000" y="3048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08400" y="32385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4191000" y="3149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分类与榜单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自定义分类及动态榜单排序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17"/>
          <p:cNvSpPr/>
          <p:nvPr/>
        </p:nvSpPr>
        <p:spPr>
          <a:xfrm>
            <a:off x="3556000" y="4064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08400" y="4254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4191000" y="4165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用户管理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编辑用户金币、VIP等级等信息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3556000" y="5080000"/>
            <a:ext cx="2540000" cy="825500"/>
          </a:xfrm>
          <a:prstGeom prst="roundRect">
            <a:avLst>
              <a:gd name="adj" fmla="val 12307"/>
            </a:avLst>
          </a:prstGeom>
          <a:solidFill>
            <a:srgbClr val="FFFFFF">
              <a:alpha val="9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708400" y="5270500"/>
            <a:ext cx="355600" cy="355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4191000" y="5181600"/>
            <a:ext cx="177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广告与SEO设置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1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多位置广告管理与SEO优化</a:t>
            </a:r>
            <a:endParaRPr lang="en-US" sz="1100" b="0" i="0" u="none" strike="noStrike">
              <a:solidFill>
                <a:srgbClr val="6B728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14"/>
          <a:srcRect l="10447" r="10447"/>
          <a:stretch>
            <a:fillRect/>
          </a:stretch>
        </p:blipFill>
        <p:spPr>
          <a:xfrm>
            <a:off x="6604000" y="2032000"/>
            <a:ext cx="4826000" cy="4064000"/>
          </a:xfrm>
          <a:prstGeom prst="roundRect">
            <a:avLst>
              <a:gd name="adj" fmla="val 3750"/>
            </a:avLst>
          </a:prstGeom>
          <a:noFill/>
          <a:ln w="508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02 后台功能详解（续）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16000" y="2032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▎更多功能菜单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16000" y="2794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768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支付配置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填写易支付网关、PID、KEY，完成支付渠道对接。</a:t>
            </a:r>
            <a:endParaRPr lang="en-US" sz="110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36830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657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充值订单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统一管理所有VIP充值记录，支持筛选未支付或已支付订单。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16000" y="45720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1524000" y="4546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语言管理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灵活设置网站默认语言，支持上传自定义语言包扩展多语言。</a:t>
            </a:r>
            <a:endParaRPr lang="en-US" sz="1100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54610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5435600"/>
            <a:ext cx="4191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系统配置与日志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自动生成Nginx/Apache伪静态规则；完整记录所有用户签到信息，便于运营分析。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6223000" y="1778000"/>
            <a:ext cx="5207000" cy="4445000"/>
          </a:xfrm>
          <a:prstGeom prst="roundRect">
            <a:avLst>
              <a:gd name="adj" fmla="val 3428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6477000" y="2032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▎后台操作要点</a:t>
            </a:r>
            <a:endParaRPr lang="en-US" sz="1100"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77000" y="2794000"/>
            <a:ext cx="355600" cy="355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985000" y="2768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数据安全 (重中之重)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定期对用户、书籍及订单数据库进行完整备份，防止意外丢失。</a:t>
            </a:r>
            <a:endParaRPr lang="en-US" sz="1100"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77000" y="36830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85000" y="3657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管理员权限管理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严格遵循“最小权限原则”，谨慎分配超级管理员权限，定期审查账号。</a:t>
            </a:r>
            <a:endParaRPr lang="en-US" sz="1100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77000" y="4572000"/>
            <a:ext cx="355600" cy="3556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6985000" y="4546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内容合规审核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建立人工+自动审核机制，确保上架的小说内容符合国家法律法规，规避风险。</a:t>
            </a:r>
            <a:endParaRPr lang="en-US" sz="1100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477000" y="5461000"/>
            <a:ext cx="355600" cy="3556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985000" y="5435600"/>
            <a:ext cx="4191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性能与体验监控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| 实时关注服务器CPU/内存负载，优化网站响应速度，保障用户流畅阅读体验。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模板设计教程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5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EnovelCms 使用原生 PHP 模板，所有模板文件位于</a:t>
            </a:r>
            <a:r>
              <a:rPr lang="en-US" sz="15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/templates/</a:t>
            </a:r>
            <a:r>
              <a:rPr lang="en-US" sz="15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和</a:t>
            </a:r>
            <a:r>
              <a:rPr lang="en-US" sz="15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/user/</a:t>
            </a:r>
            <a:r>
              <a:rPr lang="en-US" sz="15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目录，支持灵活的自定义开发。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762000" y="2413000"/>
            <a:ext cx="5842000" cy="3937000"/>
          </a:xfrm>
          <a:prstGeom prst="roundRect">
            <a:avLst>
              <a:gd name="adj" fmla="val 3870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2667000"/>
            <a:ext cx="5334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9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⚙️ 全局变量 &amp; 函数 (所有模板可用)</a:t>
            </a:r>
            <a:endParaRPr lang="en-US" sz="1100"/>
          </a:p>
        </p:txBody>
      </p:sp>
      <p:graphicFrame>
        <p:nvGraphicFramePr>
          <p:cNvPr id="7" name="Table 7"/>
          <p:cNvGraphicFramePr>
            <a:graphicFrameLocks noGrp="1"/>
          </p:cNvGraphicFramePr>
          <p:nvPr/>
        </p:nvGraphicFramePr>
        <p:xfrm>
          <a:off x="1016000" y="3302000"/>
          <a:ext cx="5334000" cy="2603500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1524000"/>
                <a:gridCol w="1143000"/>
                <a:gridCol w="2667000"/>
              </a:tblGrid>
              <a:tr h="5715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变量 / 函数名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4B8A6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类型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4B8A6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300" b="1" i="0" u="none" strike="noStrike">
                          <a:solidFill>
                            <a:srgbClr val="FFFFFF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功能说明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4B8A6">
                        <a:alpha val="100000"/>
                      </a:srgbClr>
                    </a:solidFill>
                  </a:tcPr>
                </a:tc>
              </a:tr>
              <a:tr h="508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Source Code Pro"/>
                          <a:ea typeface="Source Code Pro"/>
                          <a:cs typeface="Source Code Pro"/>
                          <a:sym typeface="Source Code Pro"/>
                        </a:rPr>
                        <a:t>$lang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对象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多语言实例，调用：$lang-&gt;get('key')</a:t>
                      </a:r>
                      <a:endParaRPr lang="en-US" sz="1100"/>
                    </a:p>
                  </a:txBody>
                  <a:tcPr marL="1270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</a:tr>
              <a:tr h="508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Source Code Pro"/>
                          <a:ea typeface="Source Code Pro"/>
                          <a:cs typeface="Source Code Pro"/>
                          <a:sym typeface="Source Code Pro"/>
                        </a:rPr>
                        <a:t>$siteLogo / $seo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字符串/数组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获取 Logo 图片路径 / 当前页面 SEO 信息</a:t>
                      </a:r>
                      <a:endParaRPr lang="en-US" sz="1100"/>
                    </a:p>
                  </a:txBody>
                  <a:tcPr marL="1270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  <a:tr h="508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Source Code Pro"/>
                          <a:ea typeface="Source Code Pro"/>
                          <a:cs typeface="Source Code Pro"/>
                          <a:sym typeface="Source Code Pro"/>
                        </a:rPr>
                        <a:t>isLoggedIn()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函数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判断当前访问用户是否已登录，返回布尔值</a:t>
                      </a:r>
                      <a:endParaRPr lang="en-US" sz="1100"/>
                    </a:p>
                  </a:txBody>
                  <a:tcPr marL="1270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0FDFA">
                        <a:alpha val="100000"/>
                      </a:srgbClr>
                    </a:solidFill>
                  </a:tcPr>
                </a:tc>
              </a:tr>
              <a:tr h="508000"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Source Code Pro"/>
                          <a:ea typeface="Source Code Pro"/>
                          <a:cs typeface="Source Code Pro"/>
                          <a:sym typeface="Source Code Pro"/>
                        </a:rPr>
                        <a:t>showAd($pos)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ctr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374151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函数</a:t>
                      </a:r>
                      <a:endParaRPr lang="en-US" sz="1100"/>
                    </a:p>
                  </a:txBody>
                  <a:tcPr marL="1016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  <a:tc>
                  <a:txBody>
                    <a:bodyPr rtlCol="0"/>
                    <a:lstStyle/>
                    <a:p>
                      <a:pPr indent="0" algn="l">
                        <a:lnSpc>
                          <a:spcPct val="100000"/>
                        </a:lnSpc>
                        <a:defRPr/>
                      </a:pPr>
                      <a:r>
                        <a:rPr lang="en-US" sz="1200" b="0" i="0" u="none" strike="noStrike">
                          <a:solidFill>
                            <a:srgbClr val="4B5563"/>
                          </a:solidFill>
                          <a:latin typeface="Noto Sans SC" panose="020B0200000000000000" charset="-122"/>
                          <a:ea typeface="Noto Sans SC" panose="020B0200000000000000" charset="-122"/>
                          <a:cs typeface="Noto Sans SC" panose="020B0200000000000000" charset="-122"/>
                          <a:sym typeface="Noto Sans SC" panose="020B0200000000000000" charset="-122"/>
                        </a:rPr>
                        <a:t>输出指定位置广告，VIP用户自动屏蔽广告</a:t>
                      </a:r>
                      <a:endParaRPr lang="en-US" sz="1100"/>
                    </a:p>
                  </a:txBody>
                  <a:tcPr marL="127000" marR="101600" marT="101600" marB="101600" anchor="t" anchorCtr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>
                        <a:alpha val="10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rcRect t="30555" b="30555"/>
          <a:stretch>
            <a:fillRect/>
          </a:stretch>
        </p:blipFill>
        <p:spPr>
          <a:xfrm>
            <a:off x="6858000" y="2413000"/>
            <a:ext cx="4572000" cy="1778000"/>
          </a:xfrm>
          <a:prstGeom prst="roundRect">
            <a:avLst>
              <a:gd name="adj" fmla="val 8571"/>
            </a:avLst>
          </a:prstGeom>
          <a:noFill/>
          <a:ln w="25400" cap="flat" cmpd="sng">
            <a:solidFill>
              <a:srgbClr val="FFFFFF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9" name="AutoShape 9"/>
          <p:cNvSpPr/>
          <p:nvPr/>
        </p:nvSpPr>
        <p:spPr>
          <a:xfrm>
            <a:off x="6858000" y="4445000"/>
            <a:ext cx="4572000" cy="1905000"/>
          </a:xfrm>
          <a:prstGeom prst="roundRect">
            <a:avLst>
              <a:gd name="adj" fmla="val 8000"/>
            </a:avLst>
          </a:prstGeom>
          <a:solidFill>
            <a:srgbClr val="1F2937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0" name="AutoShape 10"/>
          <p:cNvSpPr/>
          <p:nvPr/>
        </p:nvSpPr>
        <p:spPr>
          <a:xfrm>
            <a:off x="7048500" y="4635500"/>
            <a:ext cx="4191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en-US" sz="1400" b="1" i="0" u="none" strike="noStrike">
                <a:solidFill>
                  <a:srgbClr val="FBBF2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💡 登录状态判断示例：</a:t>
            </a:r>
            <a:endParaRPr lang="en-US" sz="1100"/>
          </a:p>
          <a:p>
            <a:pPr indent="0" algn="l">
              <a:lnSpc>
                <a:spcPct val="117000"/>
              </a:lnSpc>
            </a:pP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&lt;?php if (isLoggedIn()): ?&gt;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&amp;nbsp;&amp;nbsp;&amp;nbsp;&amp;nbsp;&lt;a href="/user/"&gt;👤 个人中心 / 我的书架&lt;/a&gt;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&lt;?php else: ?&gt;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&amp;nbsp;&amp;nbsp;&amp;nbsp;&amp;nbsp;&lt;a href="/login/"&gt;🔑 请登录 / 注册&lt;/a&gt;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D1D5DB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&lt;?php endif; ?&gt;</a:t>
            </a:r>
            <a:endParaRPr lang="en-US" sz="1200" b="0" i="0" u="none" strike="noStrike">
              <a:solidFill>
                <a:srgbClr val="D1D5DB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模板设计教程（续）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1016000" y="1930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首页 (home.php)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$banners, $latestNovels, $topViews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7" name="AutoShape 7"/>
          <p:cNvSpPr/>
          <p:nvPr/>
        </p:nvSpPr>
        <p:spPr>
          <a:xfrm>
            <a:off x="4064000" y="1778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8" name="AutoShape 8"/>
          <p:cNvSpPr/>
          <p:nvPr/>
        </p:nvSpPr>
        <p:spPr>
          <a:xfrm>
            <a:off x="4064000" y="1778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4318000" y="1930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书库页 (library.php)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$categories, $novels, $categoryId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$status, $orderBy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0" name="AutoShape 10"/>
          <p:cNvSpPr/>
          <p:nvPr/>
        </p:nvSpPr>
        <p:spPr>
          <a:xfrm>
            <a:off x="762000" y="3429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1" name="AutoShape 11"/>
          <p:cNvSpPr/>
          <p:nvPr/>
        </p:nvSpPr>
        <p:spPr>
          <a:xfrm>
            <a:off x="762000" y="3429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2" name="AutoShape 12"/>
          <p:cNvSpPr/>
          <p:nvPr/>
        </p:nvSpPr>
        <p:spPr>
          <a:xfrm>
            <a:off x="1016000" y="3581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小说详情页 (novel_detail.php)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$novel, $chapters, $totalWords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4064000" y="3429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4" name="AutoShape 14"/>
          <p:cNvSpPr/>
          <p:nvPr/>
        </p:nvSpPr>
        <p:spPr>
          <a:xfrm>
            <a:off x="4064000" y="3429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5" name="AutoShape 15"/>
          <p:cNvSpPr/>
          <p:nvPr/>
        </p:nvSpPr>
        <p:spPr>
          <a:xfrm>
            <a:off x="4318000" y="3581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阅读页 (read.php)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$novel, $chapter, $content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$prev, $next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762000" y="5080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762000" y="5080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8" name="AutoShape 18"/>
          <p:cNvSpPr/>
          <p:nvPr/>
        </p:nvSpPr>
        <p:spPr>
          <a:xfrm>
            <a:off x="1016000" y="5232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排行榜 (rank.php)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$rankType, $novels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9" name="AutoShape 19"/>
          <p:cNvSpPr/>
          <p:nvPr/>
        </p:nvSpPr>
        <p:spPr>
          <a:xfrm>
            <a:off x="4064000" y="5080000"/>
            <a:ext cx="3048000" cy="1397000"/>
          </a:xfrm>
          <a:prstGeom prst="roundRect">
            <a:avLst>
              <a:gd name="adj" fmla="val 7272"/>
            </a:avLst>
          </a:prstGeom>
          <a:solidFill>
            <a:srgbClr val="FFFFFF">
              <a:alpha val="95000"/>
            </a:srgbClr>
          </a:solidFill>
          <a:ln w="127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0" name="AutoShape 20"/>
          <p:cNvSpPr/>
          <p:nvPr/>
        </p:nvSpPr>
        <p:spPr>
          <a:xfrm>
            <a:off x="4064000" y="5080000"/>
            <a:ext cx="76200" cy="1397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4318000" y="5232400"/>
            <a:ext cx="266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用户中心 (/user/)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$user, $vipActive</a:t>
            </a:r>
            <a:endParaRPr lang="en-US" sz="13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22" name="Picture 22" descr="C:/Users/Administrator/Desktop/202604251777130814670109.png202604251777130814670109"/>
          <p:cNvPicPr>
            <a:picLocks noChangeAspect="1"/>
          </p:cNvPicPr>
          <p:nvPr/>
        </p:nvPicPr>
        <p:blipFill>
          <a:blip r:embed="rId2"/>
          <a:srcRect l="-1371" t="-3" r="1371" b="12551"/>
          <a:stretch>
            <a:fillRect/>
          </a:stretch>
        </p:blipFill>
        <p:spPr>
          <a:xfrm>
            <a:off x="7439025" y="1930400"/>
            <a:ext cx="3937000" cy="3937000"/>
          </a:xfrm>
          <a:prstGeom prst="roundRect">
            <a:avLst>
              <a:gd name="adj" fmla="val 3870"/>
            </a:avLst>
          </a:prstGeom>
          <a:noFill/>
          <a:ln w="25400" cap="flat" cmpd="sng">
            <a:solidFill>
              <a:srgbClr val="E5E7EB">
                <a:alpha val="100000"/>
              </a:srgbClr>
            </a:solidFill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</p:pic>
      <p:sp>
        <p:nvSpPr>
          <p:cNvPr id="23" name="AutoShape 23"/>
          <p:cNvSpPr/>
          <p:nvPr/>
        </p:nvSpPr>
        <p:spPr>
          <a:xfrm>
            <a:off x="7493000" y="6096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200" b="0" i="0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参考：小说网站首页模板界面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03 模板设计教程（续）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2200" y="20320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701800" y="1930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输出安全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所有用户输入或数据库字段输出必须使用</a:t>
            </a:r>
            <a:r>
              <a:rPr lang="en-US" sz="12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h()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函数转义 HTML 特殊字符。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00000"/>
              </a:lnSpc>
              <a:spcBef>
                <a:spcPts val="400"/>
              </a:spcBef>
            </a:pPr>
            <a:r>
              <a:rPr lang="en-US" sz="1100" b="0" i="0" u="none" strike="noStrike">
                <a:solidFill>
                  <a:srgbClr val="D97706"/>
                </a:solidFill>
                <a:highlight>
                  <a:srgbClr val="FEF3C7">
                    <a:alpha val="100000"/>
                  </a:srgbClr>
                </a:highlight>
                <a:latin typeface="Roboto Mono"/>
                <a:ea typeface="Roboto Mono"/>
                <a:cs typeface="Roboto Mono"/>
                <a:sym typeface="Roboto Mono"/>
              </a:rPr>
              <a:t>&lt;?= h($novel['title']) ?&gt;</a:t>
            </a:r>
            <a:endParaRPr lang="en-US" sz="1100" b="0" i="0" u="none" strike="noStrike">
              <a:solidFill>
                <a:srgbClr val="D97706"/>
              </a:solidFill>
              <a:highlight>
                <a:srgbClr val="FEF3C7">
                  <a:alpha val="100000"/>
                </a:srgbClr>
              </a:highlight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8" name="AutoShape 8"/>
          <p:cNvSpPr/>
          <p:nvPr/>
        </p:nvSpPr>
        <p:spPr>
          <a:xfrm>
            <a:off x="6223000" y="1778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9" name="AutoShape 9"/>
          <p:cNvSpPr/>
          <p:nvPr/>
        </p:nvSpPr>
        <p:spPr>
          <a:xfrm>
            <a:off x="6223000" y="1778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53200" y="20320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7162800" y="1930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多语言适配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文字内容优先使用</a:t>
            </a:r>
            <a:r>
              <a:rPr lang="en-US" sz="1100" b="0" i="0" u="none" strike="noStrike">
                <a:solidFill>
                  <a:srgbClr val="2563EB"/>
                </a:solidFill>
                <a:latin typeface="Roboto Mono"/>
                <a:ea typeface="Roboto Mono"/>
                <a:cs typeface="Roboto Mono"/>
                <a:sym typeface="Roboto Mono"/>
              </a:rPr>
              <a:t>$lang-&gt;get('key')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语法获取，保持代码与语言包同步更新。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2" name="AutoShape 12"/>
          <p:cNvSpPr/>
          <p:nvPr/>
        </p:nvSpPr>
        <p:spPr>
          <a:xfrm>
            <a:off x="762000" y="3556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3" name="AutoShape 13"/>
          <p:cNvSpPr/>
          <p:nvPr/>
        </p:nvSpPr>
        <p:spPr>
          <a:xfrm>
            <a:off x="762000" y="3556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2200" y="3810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701800" y="3708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灵活广告位</a:t>
            </a:r>
            <a:endParaRPr lang="en-US" sz="1100"/>
          </a:p>
          <a:p>
            <a:pPr indent="0" algn="l">
              <a:lnSpc>
                <a:spcPct val="100000"/>
              </a:lnSpc>
              <a:spcBef>
                <a:spcPts val="6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使用</a:t>
            </a:r>
            <a:r>
              <a:rPr lang="en-US" sz="1100" b="0" i="0" u="none" strike="noStrike">
                <a:solidFill>
                  <a:srgbClr val="2563EB"/>
                </a:solidFill>
                <a:latin typeface="Roboto Mono"/>
                <a:ea typeface="Roboto Mono"/>
                <a:cs typeface="Roboto Mono"/>
                <a:sym typeface="Roboto Mono"/>
              </a:rPr>
              <a:t>&lt;?= showAd('position_name') ?&gt;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插入广告，系统会自动判断并隐藏 VIP 用户的广告内容。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6" name="AutoShape 16"/>
          <p:cNvSpPr/>
          <p:nvPr/>
        </p:nvSpPr>
        <p:spPr>
          <a:xfrm>
            <a:off x="6223000" y="3556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17" name="AutoShape 17"/>
          <p:cNvSpPr/>
          <p:nvPr/>
        </p:nvSpPr>
        <p:spPr>
          <a:xfrm>
            <a:off x="6223000" y="3556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53200" y="38100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162800" y="3708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静态资源引用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CSS、JS 等资源建议使用绝对路径，避免因路由层级导致的加载失败。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</a:b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示例：</a:t>
            </a:r>
            <a:r>
              <a:rPr lang="en-US" sz="1100" b="0" i="0" u="none" strike="noStrike">
                <a:solidFill>
                  <a:srgbClr val="10B981"/>
                </a:solidFill>
                <a:latin typeface="Roboto Mono"/>
                <a:ea typeface="Roboto Mono"/>
                <a:cs typeface="Roboto Mono"/>
                <a:sym typeface="Roboto Mono"/>
              </a:rPr>
              <a:t>/assets/css/style.css</a:t>
            </a:r>
            <a:endParaRPr lang="en-US" sz="1100" b="0" i="0" u="none" strike="noStrike">
              <a:solidFill>
                <a:srgbClr val="10B981"/>
              </a:solidFill>
              <a:latin typeface="Roboto Mono"/>
              <a:ea typeface="Roboto Mono"/>
              <a:cs typeface="Roboto Mono"/>
              <a:sym typeface="Roboto Mono"/>
            </a:endParaRPr>
          </a:p>
        </p:txBody>
      </p:sp>
      <p:sp>
        <p:nvSpPr>
          <p:cNvPr id="20" name="AutoShape 20"/>
          <p:cNvSpPr/>
          <p:nvPr/>
        </p:nvSpPr>
        <p:spPr>
          <a:xfrm>
            <a:off x="762000" y="5080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1" name="AutoShape 21"/>
          <p:cNvSpPr/>
          <p:nvPr/>
        </p:nvSpPr>
        <p:spPr>
          <a:xfrm>
            <a:off x="762000" y="5080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92200" y="5334000"/>
            <a:ext cx="406400" cy="4064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1701800" y="5232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性能优化原则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严禁直接在模板中执行数据库查询，所有动态数据逻辑请在后端的</a:t>
            </a:r>
            <a:r>
              <a:rPr lang="en-US" sz="1200" b="1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handler</a:t>
            </a: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函数中准备完成。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4" name="AutoShape 24"/>
          <p:cNvSpPr/>
          <p:nvPr/>
        </p:nvSpPr>
        <p:spPr>
          <a:xfrm>
            <a:off x="6223000" y="5080000"/>
            <a:ext cx="5207000" cy="1524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5" name="AutoShape 25"/>
          <p:cNvSpPr/>
          <p:nvPr/>
        </p:nvSpPr>
        <p:spPr>
          <a:xfrm>
            <a:off x="6223000" y="5080000"/>
            <a:ext cx="76200" cy="1524000"/>
          </a:xfrm>
          <a:prstGeom prst="roundRect">
            <a:avLst>
              <a:gd name="adj" fmla="val 0"/>
            </a:avLst>
          </a:prstGeom>
          <a:solidFill>
            <a:srgbClr val="14B8A6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53200" y="5334000"/>
            <a:ext cx="406400" cy="406400"/>
          </a:xfrm>
          <a:prstGeom prst="rect">
            <a:avLst/>
          </a:prstGeom>
        </p:spPr>
      </p:pic>
      <p:sp>
        <p:nvSpPr>
          <p:cNvPr id="27" name="AutoShape 27"/>
          <p:cNvSpPr/>
          <p:nvPr/>
        </p:nvSpPr>
        <p:spPr>
          <a:xfrm>
            <a:off x="7162800" y="5232400"/>
            <a:ext cx="3937000" cy="1219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样式修改规范</a:t>
            </a:r>
            <a:endParaRPr lang="en-US" sz="1100"/>
          </a:p>
          <a:p>
            <a:pPr indent="0" algn="l">
              <a:lnSpc>
                <a:spcPct val="108000"/>
              </a:lnSpc>
              <a:spcBef>
                <a:spcPts val="800"/>
              </a:spcBef>
            </a:pPr>
            <a:r>
              <a:rPr lang="en-US" sz="12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建议在样式文件末尾追加自定义样式，避免修改原有样式代码，防止升级时被覆盖。</a:t>
            </a:r>
            <a:endParaRPr lang="en-US" sz="1200" b="0" i="0" u="none" strike="noStrike">
              <a:solidFill>
                <a:srgbClr val="4B5563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1F2937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04 自定义榜单（DiyBlock）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1066800" y="2082800"/>
            <a:ext cx="4597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▍什么是 DiyBlock？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66800" y="2667000"/>
            <a:ext cx="45974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17000"/>
              </a:lnSpc>
              <a:defRPr/>
            </a:pPr>
            <a:r>
              <a:rPr lang="en-US" sz="1300" b="0" i="0" u="none" strike="noStrike">
                <a:solidFill>
                  <a:srgbClr val="4B5563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DiyBlock 是一种配置化的数据块，你可以通过后台界面创建任意多个“榜单”或“推荐列表”，并在模板中用一行代码直接调用。系统将根据您配置的规则自动查询数据库，并将结果进行缓存，从而有效避免数据库的频繁查询，提升系统性能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066800" y="3937000"/>
            <a:ext cx="45974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14B8A6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▍后台创建步骤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1066800" y="4572000"/>
            <a:ext cx="45974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1. 路径：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进入后台 → 自定义榜单 → 点击「添加新榜单」按钮。</a:t>
            </a:r>
            <a:endParaRPr lang="en-US" sz="1100"/>
          </a:p>
          <a:p>
            <a:pPr indent="0" algn="l">
              <a:lnSpc>
                <a:spcPct val="125000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2. 填写字段：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设置榜单唯一标识、标题、返回数据条数、以及分类/排序/时间等筛选条件，并设定数据缓存时间。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l">
              <a:lnSpc>
                <a:spcPct val="125000"/>
              </a:lnSpc>
            </a:pPr>
            <a:r>
              <a:rPr lang="en-US" sz="1300" b="1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3. 保存：</a:t>
            </a:r>
            <a:r>
              <a:rPr lang="en-US" sz="1300" b="0" i="0" u="none" strike="noStrike">
                <a:solidFill>
                  <a:srgbClr val="37415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确认无误后点击保存，即刻生效。</a:t>
            </a:r>
            <a:endParaRPr lang="en-US" sz="1300" b="0" i="0" u="none" strike="noStrike">
              <a:solidFill>
                <a:srgbClr val="37415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9" name="AutoShape 9"/>
          <p:cNvSpPr/>
          <p:nvPr/>
        </p:nvSpPr>
        <p:spPr>
          <a:xfrm>
            <a:off x="6223000" y="1778000"/>
            <a:ext cx="5207000" cy="4318000"/>
          </a:xfrm>
          <a:prstGeom prst="roundRect">
            <a:avLst>
              <a:gd name="adj" fmla="val 3529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444500" dist="190500" dir="2700000" algn="tl" rotWithShape="0">
              <a:srgbClr val="000000">
                <a:alpha val="25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rcRect t="8520" b="8520"/>
          <a:stretch>
            <a:fillRect/>
          </a:stretch>
        </p:blipFill>
        <p:spPr>
          <a:xfrm>
            <a:off x="6477000" y="2095500"/>
            <a:ext cx="4699000" cy="3048000"/>
          </a:xfrm>
          <a:prstGeom prst="rect">
            <a:avLst/>
          </a:prstGeom>
          <a:noFill/>
          <a:ln w="25400" cap="flat" cmpd="sng">
            <a:solidFill>
              <a:srgbClr val="2B2F36">
                <a:alpha val="100000"/>
              </a:srgbClr>
            </a:solidFill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6477000" y="5334000"/>
            <a:ext cx="4699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300" b="0" i="1" u="none" strike="noStrike">
                <a:solidFill>
                  <a:srgbClr val="6B728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榜单配置与展示效果示意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4850</Words>
  <Application>WPS 演示</Application>
  <PresentationFormat/>
  <Paragraphs>321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Arial</vt:lpstr>
      <vt:lpstr>Noto Sans SC</vt:lpstr>
      <vt:lpstr>Source Code Pro</vt:lpstr>
      <vt:lpstr>Segoe Print</vt:lpstr>
      <vt:lpstr>Roboto Mono</vt:lpstr>
      <vt:lpstr>微软雅黑</vt:lpstr>
      <vt:lpstr>Arial Unicode MS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2026-04-25T15:55:00Z</dcterms:created>
  <dcterms:modified xsi:type="dcterms:W3CDTF">2026-07-15T10:43:55Z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2052-12.1.0.23125</vt:lpwstr>
  </property>
  <property fmtid="{D5CDD505-2E9C-101B-9397-08002B2CF9AE}" pid="3" name="ICV">
    <vt:lpwstr>B4FE9F43A05842028EC4D91011E59F40_13</vt:lpwstr>
  </property>
</Properties>
</file>